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281" r:id="rId4"/>
    <p:sldId id="282" r:id="rId5"/>
    <p:sldId id="284" r:id="rId6"/>
    <p:sldId id="283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nad313" initials="M" lastIdx="2" clrIdx="0">
    <p:extLst>
      <p:ext uri="{19B8F6BF-5375-455C-9EA6-DF929625EA0E}">
        <p15:presenceInfo xmlns:p15="http://schemas.microsoft.com/office/powerpoint/2012/main" userId="Mohanad31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6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5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19EC-2501-4974-A9F5-33CB975514D7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BC88-DF6E-4906-BED4-C87A631EF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29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BC88-DF6E-4906-BED4-C87A631EFC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50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BC88-DF6E-4906-BED4-C87A631EFC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82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BC88-DF6E-4906-BED4-C87A631EFC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712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BC88-DF6E-4906-BED4-C87A631EFC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79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BC88-DF6E-4906-BED4-C87A631EFC9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1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BC88-DF6E-4906-BED4-C87A631EFC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BC88-DF6E-4906-BED4-C87A631EFC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9D24-2976-4C05-A375-4BBD7D7E9CFC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2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DEC-1B70-4827-B2A1-BA54D2EDE9D0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2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B184-7B15-4B71-8E1B-E89F203396B9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7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021-4EC3-4481-8C60-2D3D1468FBD6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2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9560-1CD9-433F-9709-DB3266F46B6C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F11-3D30-4A43-9171-4EE812971DCA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4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DE32-B488-4CC0-98FA-53044D0A14E0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46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3678-C2BF-4DC4-8161-CCD6B3A48514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3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2F20-A864-488F-BD71-77B7FE9306C0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1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470D-2128-43F8-83BD-92059A7E21C1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67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F15F-636D-4B0D-B523-76B3F17C2404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5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5169-0586-4BCC-BA65-73A07A314961}" type="datetime4">
              <a:rPr lang="en-GB" smtClean="0"/>
              <a:t>23 September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45B9E-58DD-41BB-99D9-B476307CB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7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58501"/>
            <a:ext cx="12263827" cy="7068302"/>
            <a:chOff x="-40944" y="-210302"/>
            <a:chExt cx="12263827" cy="7068302"/>
          </a:xfrm>
        </p:grpSpPr>
        <p:sp>
          <p:nvSpPr>
            <p:cNvPr id="4" name="Rectangle 3"/>
            <p:cNvSpPr/>
            <p:nvPr/>
          </p:nvSpPr>
          <p:spPr>
            <a:xfrm>
              <a:off x="-40944" y="-210302"/>
              <a:ext cx="12263827" cy="706830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40944" y="-210302"/>
              <a:ext cx="955343" cy="706830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2913009" y="3099155"/>
              <a:ext cx="6744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University of BASRAH - Physics Department</a:t>
              </a:r>
              <a:endParaRPr lang="en-GB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86857" y="5248907"/>
            <a:ext cx="3343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Prof. </a:t>
            </a:r>
            <a:r>
              <a:rPr lang="en-US" sz="2000" b="1" dirty="0" err="1" smtClean="0"/>
              <a:t>Dr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Mohanned</a:t>
            </a:r>
            <a:r>
              <a:rPr lang="en-US" sz="2000" b="1" dirty="0" smtClean="0"/>
              <a:t> Al-</a:t>
            </a:r>
            <a:r>
              <a:rPr lang="en-US" sz="2000" b="1" dirty="0" err="1" smtClean="0"/>
              <a:t>Anber</a:t>
            </a:r>
            <a:r>
              <a:rPr lang="en-US" sz="2000" b="1" dirty="0" smtClean="0"/>
              <a:t> </a:t>
            </a:r>
            <a:endParaRPr lang="en-GB" sz="2000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8847786" y="6544676"/>
            <a:ext cx="2414763" cy="365125"/>
          </a:xfrm>
        </p:spPr>
        <p:txBody>
          <a:bodyPr/>
          <a:lstStyle/>
          <a:p>
            <a:fld id="{F78A8683-2F5A-4CB7-8833-4067514A1CAD}" type="datetime4">
              <a:rPr lang="en-GB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 September 2023</a:t>
            </a:fld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598090" y="6522659"/>
            <a:ext cx="3593910" cy="365125"/>
          </a:xfrm>
        </p:spPr>
        <p:txBody>
          <a:bodyPr/>
          <a:lstStyle/>
          <a:p>
            <a:fld id="{27745B9E-58DD-41BB-99D9-B476307CBB4A}" type="slidenum">
              <a:rPr lang="en-GB" sz="1800" smtClean="0">
                <a:solidFill>
                  <a:schemeClr val="tx1"/>
                </a:solidFill>
              </a:rPr>
              <a:t>1</a:t>
            </a:fld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4545" y="1171603"/>
            <a:ext cx="73857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/>
              <a:t>Analytical </a:t>
            </a:r>
            <a:r>
              <a:rPr lang="en-GB" sz="5400" dirty="0" smtClean="0"/>
              <a:t>Mechanics 302 </a:t>
            </a:r>
            <a:r>
              <a:rPr lang="en-GB" sz="5400" dirty="0"/>
              <a:t/>
            </a:r>
            <a:br>
              <a:rPr lang="en-GB" sz="5400" dirty="0"/>
            </a:b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8521" y="3066658"/>
            <a:ext cx="8214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Dynamics of Oscillating Systems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ar-IQ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ديناميات الأنظمة المتذبذبة</a:t>
            </a:r>
            <a:endParaRPr 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0733" y="2279598"/>
            <a:ext cx="20623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Chapter 4</a:t>
            </a:r>
            <a:endParaRPr lang="en-GB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67023" y="84014"/>
            <a:ext cx="2678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Theoretical </a:t>
            </a:r>
            <a:r>
              <a:rPr lang="en-GB" sz="2400" b="1" dirty="0" smtClean="0">
                <a:solidFill>
                  <a:schemeClr val="bg1"/>
                </a:solidFill>
              </a:rPr>
              <a:t>Physics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13899" y="43672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6171" y="643038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6840" y="36576"/>
            <a:ext cx="696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Chapter 4</a:t>
            </a:r>
            <a:r>
              <a:rPr lang="en-GB" sz="2400" b="1" dirty="0"/>
              <a:t>. Dynamics of Oscillating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4442" y="52496"/>
            <a:ext cx="329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Theoretical </a:t>
            </a:r>
            <a:r>
              <a:rPr lang="en-GB" sz="2400" b="1" dirty="0" smtClean="0"/>
              <a:t>Physics</a:t>
            </a:r>
            <a:r>
              <a:rPr lang="en-US" sz="2400" b="1" dirty="0" smtClean="0"/>
              <a:t>: 302</a:t>
            </a:r>
            <a:endParaRPr lang="en-GB" sz="2400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8414814" y="6465534"/>
            <a:ext cx="2790000" cy="365125"/>
          </a:xfrm>
        </p:spPr>
        <p:txBody>
          <a:bodyPr/>
          <a:lstStyle/>
          <a:p>
            <a:fld id="{28A17755-FF03-4D8F-84E3-395379BBB226}" type="datetime4">
              <a:rPr lang="en-GB" sz="2400" b="1" smtClean="0">
                <a:solidFill>
                  <a:schemeClr val="tx1"/>
                </a:solidFill>
              </a:rPr>
              <a:t>23 September 2023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11013750" y="6465534"/>
            <a:ext cx="600501" cy="365125"/>
          </a:xfrm>
        </p:spPr>
        <p:txBody>
          <a:bodyPr/>
          <a:lstStyle/>
          <a:p>
            <a:fld id="{27745B9E-58DD-41BB-99D9-B476307CBB4A}" type="slidenum">
              <a:rPr lang="en-GB" sz="2400" b="1" smtClean="0">
                <a:solidFill>
                  <a:schemeClr val="tx1"/>
                </a:solidFill>
              </a:rPr>
              <a:pPr/>
              <a:t>2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1798" y="6396062"/>
            <a:ext cx="339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Dr. </a:t>
            </a:r>
            <a:r>
              <a:rPr lang="en-US" sz="2400" b="1" dirty="0" err="1" smtClean="0"/>
              <a:t>Mohanned</a:t>
            </a:r>
            <a:r>
              <a:rPr lang="en-US" sz="2400" b="1" dirty="0" smtClean="0"/>
              <a:t> Al-</a:t>
            </a:r>
            <a:r>
              <a:rPr lang="en-US" sz="2400" b="1" dirty="0" err="1" smtClean="0"/>
              <a:t>Anber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-2696862" y="3216374"/>
            <a:ext cx="5773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University of BASRAH – Physics Department</a:t>
            </a:r>
            <a:endParaRPr lang="en-GB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732572" y="727491"/>
            <a:ext cx="7072741" cy="373643"/>
            <a:chOff x="3421488" y="894082"/>
            <a:chExt cx="7072741" cy="37364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3421488" y="898393"/>
              <a:ext cx="4523081" cy="3693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rgbClr val="000000"/>
                  </a:solidFill>
                  <a:latin typeface="Helvetica" panose="020B0604020202020204" pitchFamily="34" charset="0"/>
                </a:rPr>
                <a:t>Potential Energy and Equilibrium: </a:t>
              </a:r>
              <a:r>
                <a:rPr lang="en-GB" dirty="0" smtClean="0">
                  <a:solidFill>
                    <a:srgbClr val="000000"/>
                  </a:solidFill>
                  <a:latin typeface="Helvetica" panose="020B0604020202020204" pitchFamily="34" charset="0"/>
                </a:rPr>
                <a:t>Stability</a:t>
              </a:r>
              <a:endParaRPr lang="ar-IQ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828115" y="894082"/>
              <a:ext cx="2666114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ar-IQ" dirty="0"/>
                <a:t>الطاقة الكامنة والتوازن: الاستقرار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984124" y="1376334"/>
            <a:ext cx="68967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000" dirty="0"/>
              <a:t>دعونا أولاً نفحص ما هو المقصود بمصطلح التوازن.</a:t>
            </a:r>
          </a:p>
          <a:p>
            <a:pPr algn="r" rtl="1"/>
            <a:r>
              <a:rPr lang="ar-IQ" sz="2000" dirty="0"/>
              <a:t>دعونا نتذكر الحركة التذبذبية لكتلة على زنبرك حول موضع توازنها.</a:t>
            </a:r>
          </a:p>
          <a:p>
            <a:pPr algn="r" rtl="1"/>
            <a:r>
              <a:rPr lang="ar-IQ" sz="2000" dirty="0"/>
              <a:t>إنه نظام محافظ ، وقوته </a:t>
            </a:r>
            <a:r>
              <a:rPr lang="ar-IQ" sz="2000" dirty="0" smtClean="0"/>
              <a:t>المعيدة مشقة من دالة الطاقة الكامنة:</a:t>
            </a:r>
            <a:endParaRPr lang="ar-IQ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183" y="2391997"/>
            <a:ext cx="5110333" cy="8776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581" y="575111"/>
            <a:ext cx="4044128" cy="279631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526004" y="3368970"/>
            <a:ext cx="11279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000" dirty="0"/>
              <a:t>يكون موضع توازن المذبذب عند (</a:t>
            </a:r>
            <a:r>
              <a:rPr lang="en-US" sz="2000" dirty="0"/>
              <a:t>x=0</a:t>
            </a:r>
            <a:r>
              <a:rPr lang="ar-IQ" sz="2000" dirty="0"/>
              <a:t>)</a:t>
            </a:r>
            <a:r>
              <a:rPr lang="ar-IQ" sz="2000" dirty="0" smtClean="0"/>
              <a:t> </a:t>
            </a:r>
            <a:r>
              <a:rPr lang="ar-IQ" sz="2000" dirty="0"/>
              <a:t>، وهو الموضع الذي تختفي فيه قوة الاستعادة أو يكون مشتق الدالة المحتملة صفرًا. إذا تم وضع المذبذب في البداية في حالة سكون عند </a:t>
            </a:r>
            <a:r>
              <a:rPr lang="ar-IQ" sz="2000" dirty="0" smtClean="0"/>
              <a:t>(</a:t>
            </a:r>
            <a:r>
              <a:rPr lang="en-US" sz="2000" dirty="0" smtClean="0"/>
              <a:t>x=0</a:t>
            </a:r>
            <a:r>
              <a:rPr lang="ar-IQ" sz="2000" dirty="0" smtClean="0"/>
              <a:t>)، </a:t>
            </a:r>
            <a:r>
              <a:rPr lang="ar-IQ" sz="2000" dirty="0"/>
              <a:t>فسيظل هناك ساكنًا.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81553" y="4247063"/>
            <a:ext cx="7768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000" dirty="0" smtClean="0"/>
              <a:t>في حالة حركة </a:t>
            </a:r>
            <a:r>
              <a:rPr lang="ar-IQ" sz="2000" dirty="0"/>
              <a:t>بندول بسيط بطول r مقيد بالتأرجح في مستوى عمودي (انظر الشكل). </a:t>
            </a:r>
            <a:r>
              <a:rPr lang="ar-IQ" sz="2000" dirty="0" smtClean="0"/>
              <a:t>الموقع يمكن </a:t>
            </a:r>
            <a:r>
              <a:rPr lang="ar-IQ" sz="2000" dirty="0"/>
              <a:t>وصفه </a:t>
            </a:r>
            <a:r>
              <a:rPr lang="ar-IQ" sz="2000" dirty="0" smtClean="0"/>
              <a:t>باحداثي معمم واحد </a:t>
            </a:r>
            <a:r>
              <a:rPr lang="el-GR" sz="2000" dirty="0" smtClean="0"/>
              <a:t>θ</a:t>
            </a:r>
            <a:r>
              <a:rPr lang="ar-IQ" sz="2000" dirty="0" smtClean="0"/>
              <a:t>. </a:t>
            </a:r>
            <a:r>
              <a:rPr lang="ar-IQ" sz="2000" dirty="0"/>
              <a:t>بأخذ الطاقة الكامنة لتكون صفرًا </a:t>
            </a:r>
            <a:r>
              <a:rPr lang="ar-IQ" sz="2000" dirty="0" smtClean="0"/>
              <a:t>(</a:t>
            </a:r>
            <a:r>
              <a:rPr lang="el-GR" sz="2000" dirty="0" smtClean="0"/>
              <a:t>θ</a:t>
            </a:r>
            <a:r>
              <a:rPr lang="en-US" sz="2000" dirty="0" smtClean="0"/>
              <a:t>=0</a:t>
            </a:r>
            <a:r>
              <a:rPr lang="ar-IQ" sz="2000" dirty="0" smtClean="0"/>
              <a:t>)، فان دالة </a:t>
            </a:r>
            <a:r>
              <a:rPr lang="ar-IQ" sz="2000" dirty="0"/>
              <a:t>الجهد و </a:t>
            </a:r>
            <a:r>
              <a:rPr lang="ar-IQ" sz="2000" dirty="0" smtClean="0"/>
              <a:t>القوة المعيدة تكون:</a:t>
            </a:r>
            <a:endParaRPr lang="ar-IQ" sz="2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1553" y="5270576"/>
            <a:ext cx="6496662" cy="8067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581" y="3811042"/>
            <a:ext cx="33909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24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13899" y="43672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6171" y="643038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6840" y="36576"/>
            <a:ext cx="696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Chapter 4</a:t>
            </a:r>
            <a:r>
              <a:rPr lang="en-GB" sz="2400" b="1" dirty="0"/>
              <a:t>. Dynamics of Oscillating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4442" y="52496"/>
            <a:ext cx="329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Theoretical </a:t>
            </a:r>
            <a:r>
              <a:rPr lang="en-GB" sz="2400" b="1" dirty="0" smtClean="0"/>
              <a:t>Physics</a:t>
            </a:r>
            <a:r>
              <a:rPr lang="en-US" sz="2400" b="1" dirty="0" smtClean="0"/>
              <a:t>: 302</a:t>
            </a:r>
            <a:endParaRPr lang="en-GB" sz="2400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8371268" y="6465534"/>
            <a:ext cx="2833545" cy="365125"/>
          </a:xfrm>
        </p:spPr>
        <p:txBody>
          <a:bodyPr/>
          <a:lstStyle/>
          <a:p>
            <a:fld id="{28A17755-FF03-4D8F-84E3-395379BBB226}" type="datetime4">
              <a:rPr lang="en-GB" sz="2400" b="1" smtClean="0">
                <a:solidFill>
                  <a:schemeClr val="tx1"/>
                </a:solidFill>
              </a:rPr>
              <a:t>23 September 2023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11013750" y="6465534"/>
            <a:ext cx="600501" cy="365125"/>
          </a:xfrm>
        </p:spPr>
        <p:txBody>
          <a:bodyPr/>
          <a:lstStyle/>
          <a:p>
            <a:fld id="{27745B9E-58DD-41BB-99D9-B476307CBB4A}" type="slidenum">
              <a:rPr lang="en-GB" sz="2400" b="1" smtClean="0">
                <a:solidFill>
                  <a:schemeClr val="tx1"/>
                </a:solidFill>
              </a:rPr>
              <a:pPr/>
              <a:t>3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1798" y="6396062"/>
            <a:ext cx="339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Dr. </a:t>
            </a:r>
            <a:r>
              <a:rPr lang="en-US" sz="2400" b="1" dirty="0" err="1" smtClean="0"/>
              <a:t>Mohanned</a:t>
            </a:r>
            <a:r>
              <a:rPr lang="en-US" sz="2400" b="1" dirty="0" smtClean="0"/>
              <a:t> Al-</a:t>
            </a:r>
            <a:r>
              <a:rPr lang="en-US" sz="2400" b="1" dirty="0" err="1" smtClean="0"/>
              <a:t>Anber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-2696862" y="3216374"/>
            <a:ext cx="5773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University of BASRAH – Physics Department</a:t>
            </a:r>
            <a:endParaRPr lang="en-GB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4551798" y="681232"/>
            <a:ext cx="72023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000" dirty="0"/>
              <a:t>حيث x هو الإزاحة الأفقية للبندول. الإحداثي المعمم للبندول هو متغير زاوي ، وقوة الاستعادة هي في الواقع عزم </a:t>
            </a:r>
            <a:r>
              <a:rPr lang="ar-IQ" sz="2000" dirty="0" smtClean="0"/>
              <a:t>الاستعادة</a:t>
            </a:r>
            <a:r>
              <a:rPr lang="en-US" sz="2000" dirty="0" smtClean="0"/>
              <a:t> </a:t>
            </a:r>
            <a:r>
              <a:rPr lang="ar-IQ" sz="2000" dirty="0" smtClean="0"/>
              <a:t>(</a:t>
            </a:r>
            <a:r>
              <a:rPr lang="en-US" sz="2000" dirty="0" smtClean="0"/>
              <a:t>N</a:t>
            </a:r>
            <a:r>
              <a:rPr lang="el-GR" sz="2000" baseline="-25000" dirty="0" smtClean="0"/>
              <a:t>θ</a:t>
            </a:r>
            <a:r>
              <a:rPr lang="ar-IQ" sz="2000" dirty="0" smtClean="0"/>
              <a:t>). </a:t>
            </a:r>
            <a:r>
              <a:rPr lang="ar-IQ" sz="2000" dirty="0"/>
              <a:t>يكون البندول في وضع توازنه عندما يكون عزم الاستعادة مساويًا </a:t>
            </a:r>
            <a:r>
              <a:rPr lang="ar-IQ" sz="2000" dirty="0" smtClean="0"/>
              <a:t>للصفر</a:t>
            </a:r>
            <a:r>
              <a:rPr lang="ar-IQ" sz="2000" dirty="0"/>
              <a:t> (</a:t>
            </a:r>
            <a:r>
              <a:rPr lang="en-US" sz="2000" dirty="0"/>
              <a:t>N</a:t>
            </a:r>
            <a:r>
              <a:rPr lang="el-GR" sz="2000" baseline="-25000" dirty="0"/>
              <a:t>θ</a:t>
            </a:r>
            <a:r>
              <a:rPr lang="en-US" sz="2000" dirty="0"/>
              <a:t>=0</a:t>
            </a:r>
            <a:r>
              <a:rPr lang="ar-IQ" sz="2000" dirty="0" smtClean="0"/>
              <a:t>). </a:t>
            </a:r>
            <a:r>
              <a:rPr lang="ar-IQ" sz="2000" dirty="0"/>
              <a:t>في كل من هاتين الحالتين ، بغض النظر عما إذا كانت الطاقة الكامنة دالة على إحداثيات </a:t>
            </a:r>
            <a:r>
              <a:rPr lang="ar-IQ" sz="2000" dirty="0" smtClean="0"/>
              <a:t>موضعية  (</a:t>
            </a:r>
            <a:r>
              <a:rPr lang="en-US" sz="2000" dirty="0" smtClean="0"/>
              <a:t>x</a:t>
            </a:r>
            <a:r>
              <a:rPr lang="ar-IQ" sz="2000" dirty="0" smtClean="0"/>
              <a:t>)</a:t>
            </a:r>
            <a:r>
              <a:rPr lang="en-US" sz="2000" dirty="0" smtClean="0"/>
              <a:t>  V</a:t>
            </a:r>
            <a:r>
              <a:rPr lang="ar-IQ" sz="2000" dirty="0" smtClean="0"/>
              <a:t>أو زاوية (</a:t>
            </a:r>
            <a:r>
              <a:rPr lang="el-GR" sz="2000" dirty="0"/>
              <a:t>θ</a:t>
            </a:r>
            <a:r>
              <a:rPr lang="ar-IQ" sz="2000" dirty="0" smtClean="0"/>
              <a:t>)</a:t>
            </a:r>
            <a:r>
              <a:rPr lang="en-US" sz="2000" dirty="0" smtClean="0"/>
              <a:t>V</a:t>
            </a:r>
            <a:r>
              <a:rPr lang="ar-IQ" sz="2000" dirty="0" smtClean="0"/>
              <a:t> </a:t>
            </a:r>
            <a:r>
              <a:rPr lang="ar-IQ" sz="2000" dirty="0"/>
              <a:t>، فإن التوازن يتوافق مع </a:t>
            </a:r>
            <a:r>
              <a:rPr lang="ar-IQ" sz="2000" dirty="0" smtClean="0"/>
              <a:t>الشكل او الحالة الذي </a:t>
            </a:r>
            <a:r>
              <a:rPr lang="ar-IQ" sz="2000" dirty="0"/>
              <a:t>يختفي </a:t>
            </a:r>
            <a:r>
              <a:rPr lang="ar-IQ" sz="2000" dirty="0" smtClean="0"/>
              <a:t>عندها </a:t>
            </a:r>
            <a:r>
              <a:rPr lang="ar-IQ" sz="2000" dirty="0"/>
              <a:t>مشتق دالة الطاقة الكامنة.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483" y="2529656"/>
            <a:ext cx="1630589" cy="7673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551" y="575111"/>
            <a:ext cx="3478236" cy="276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43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13899" y="43672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6171" y="643038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6840" y="36576"/>
            <a:ext cx="696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Chapter 4</a:t>
            </a:r>
            <a:r>
              <a:rPr lang="en-GB" sz="2400" b="1" dirty="0"/>
              <a:t>. Dynamics of Oscillating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4442" y="52496"/>
            <a:ext cx="329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Theoretical </a:t>
            </a:r>
            <a:r>
              <a:rPr lang="en-GB" sz="2400" b="1" dirty="0" smtClean="0"/>
              <a:t>Physics</a:t>
            </a:r>
            <a:r>
              <a:rPr lang="en-US" sz="2400" b="1" dirty="0" smtClean="0"/>
              <a:t>: 302</a:t>
            </a:r>
            <a:endParaRPr lang="en-GB" sz="2400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8414814" y="6465534"/>
            <a:ext cx="2790000" cy="365125"/>
          </a:xfrm>
        </p:spPr>
        <p:txBody>
          <a:bodyPr/>
          <a:lstStyle/>
          <a:p>
            <a:fld id="{28A17755-FF03-4D8F-84E3-395379BBB226}" type="datetime4">
              <a:rPr lang="en-GB" sz="2400" b="1" smtClean="0">
                <a:solidFill>
                  <a:schemeClr val="tx1"/>
                </a:solidFill>
              </a:rPr>
              <a:t>23 September 2023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11013750" y="6465534"/>
            <a:ext cx="600501" cy="365125"/>
          </a:xfrm>
        </p:spPr>
        <p:txBody>
          <a:bodyPr/>
          <a:lstStyle/>
          <a:p>
            <a:fld id="{27745B9E-58DD-41BB-99D9-B476307CBB4A}" type="slidenum">
              <a:rPr lang="en-GB" sz="2400" b="1" smtClean="0">
                <a:solidFill>
                  <a:schemeClr val="tx1"/>
                </a:solidFill>
              </a:rPr>
              <a:pPr/>
              <a:t>4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1798" y="6396062"/>
            <a:ext cx="339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Dr. </a:t>
            </a:r>
            <a:r>
              <a:rPr lang="en-US" sz="2400" b="1" dirty="0" err="1" smtClean="0"/>
              <a:t>Mohanned</a:t>
            </a:r>
            <a:r>
              <a:rPr lang="en-US" sz="2400" b="1" dirty="0" smtClean="0"/>
              <a:t> Al-</a:t>
            </a:r>
            <a:r>
              <a:rPr lang="en-US" sz="2400" b="1" dirty="0" err="1" smtClean="0"/>
              <a:t>Anber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-2696862" y="3216374"/>
            <a:ext cx="5773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University of BASRAH – Physics Department</a:t>
            </a:r>
            <a:endParaRPr lang="en-GB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1555780" y="714258"/>
            <a:ext cx="10249533" cy="400110"/>
            <a:chOff x="2421228" y="898393"/>
            <a:chExt cx="9734378" cy="400110"/>
          </a:xfrm>
        </p:grpSpPr>
        <p:sp>
          <p:nvSpPr>
            <p:cNvPr id="2" name="Rectangle 1"/>
            <p:cNvSpPr/>
            <p:nvPr/>
          </p:nvSpPr>
          <p:spPr>
            <a:xfrm>
              <a:off x="2421228" y="898393"/>
              <a:ext cx="97343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IQ" sz="2000" dirty="0"/>
                <a:t>الآن دعونا نعمم الحالات المذكورة أعلاه على نظام به درجات n من الحرية إحداثياته </a:t>
              </a:r>
              <a:r>
                <a:rPr lang="ar-IQ" sz="2000" dirty="0" smtClean="0"/>
                <a:t>المعممة</a:t>
              </a:r>
              <a:r>
                <a:rPr lang="en-US" sz="2000" dirty="0" smtClean="0"/>
                <a:t>                         </a:t>
              </a:r>
              <a:r>
                <a:rPr lang="ar-IQ" sz="2000" dirty="0" smtClean="0"/>
                <a:t>.</a:t>
              </a:r>
              <a:endParaRPr lang="ar-IQ" sz="2000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9725" y="932610"/>
              <a:ext cx="1336408" cy="303729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345" y="1330385"/>
            <a:ext cx="1973017" cy="38435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5199016" y="1208712"/>
            <a:ext cx="6606297" cy="400110"/>
            <a:chOff x="5199016" y="2721924"/>
            <a:chExt cx="6606297" cy="400110"/>
          </a:xfrm>
        </p:grpSpPr>
        <p:sp>
          <p:nvSpPr>
            <p:cNvPr id="11" name="Rectangle 10"/>
            <p:cNvSpPr/>
            <p:nvPr/>
          </p:nvSpPr>
          <p:spPr>
            <a:xfrm>
              <a:off x="5199016" y="2721924"/>
              <a:ext cx="660629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ar-IQ" sz="2000" dirty="0" smtClean="0"/>
                <a:t>لنفترض </a:t>
              </a:r>
              <a:r>
                <a:rPr lang="ar-IQ" sz="2000" dirty="0"/>
                <a:t>أن النظام محافظ وأن </a:t>
              </a:r>
              <a:r>
                <a:rPr lang="ar-IQ" sz="2000" dirty="0" smtClean="0"/>
                <a:t>دالة الطاقة </a:t>
              </a:r>
              <a:r>
                <a:rPr lang="ar-IQ" sz="2000" dirty="0"/>
                <a:t>الكامنة </a:t>
              </a:r>
              <a:r>
                <a:rPr lang="ar-IQ" sz="2000" dirty="0" smtClean="0"/>
                <a:t>هي دالة ل                       </a:t>
              </a:r>
              <a:endParaRPr lang="ar-IQ" sz="2000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44617" y="2770114"/>
              <a:ext cx="1407132" cy="303729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5812" y="1884527"/>
            <a:ext cx="3290289" cy="79628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368904" y="2059536"/>
            <a:ext cx="5245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IQ" sz="2000" dirty="0"/>
              <a:t>ستختفي جميع القوى وعزم الدوران المؤثرة على النظام </a:t>
            </a:r>
            <a:r>
              <a:rPr lang="ar-IQ" sz="2000" dirty="0" smtClean="0"/>
              <a:t>عندما</a:t>
            </a:r>
            <a:endParaRPr lang="ar-IQ" sz="2000" dirty="0"/>
          </a:p>
        </p:txBody>
      </p:sp>
      <p:sp>
        <p:nvSpPr>
          <p:cNvPr id="15" name="Rectangle 14"/>
          <p:cNvSpPr/>
          <p:nvPr/>
        </p:nvSpPr>
        <p:spPr>
          <a:xfrm>
            <a:off x="629535" y="2656035"/>
            <a:ext cx="111757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000" dirty="0"/>
              <a:t>تشكل هذه المعادلات شرطًا ضروريًا لكي يظل النظام في حالة سكون </a:t>
            </a:r>
            <a:r>
              <a:rPr lang="ar-IQ" sz="2000" dirty="0" smtClean="0"/>
              <a:t>(إذا كان</a:t>
            </a:r>
            <a:r>
              <a:rPr lang="ar-IQ" sz="2000" dirty="0"/>
              <a:t> مبدئيًا</a:t>
            </a:r>
            <a:r>
              <a:rPr lang="ar-IQ" sz="2000" dirty="0" smtClean="0"/>
              <a:t> </a:t>
            </a:r>
            <a:r>
              <a:rPr lang="ar-IQ" sz="2000" dirty="0"/>
              <a:t>في حالة </a:t>
            </a:r>
            <a:r>
              <a:rPr lang="ar-IQ" sz="2000" dirty="0" smtClean="0"/>
              <a:t>سكون). </a:t>
            </a:r>
          </a:p>
          <a:p>
            <a:pPr algn="r" rtl="1"/>
            <a:r>
              <a:rPr lang="ar-IQ" sz="2000" dirty="0" smtClean="0"/>
              <a:t>إذا </a:t>
            </a:r>
            <a:r>
              <a:rPr lang="ar-IQ" sz="2000" dirty="0"/>
              <a:t>تم إعطاء النظام إزاحة </a:t>
            </a:r>
            <a:r>
              <a:rPr lang="ar-IQ" sz="2000" dirty="0" smtClean="0"/>
              <a:t>صغيرة، </a:t>
            </a:r>
            <a:r>
              <a:rPr lang="ar-IQ" sz="2000" dirty="0"/>
              <a:t>فقد </a:t>
            </a:r>
            <a:r>
              <a:rPr lang="ar-IQ" sz="2000" b="1" dirty="0">
                <a:solidFill>
                  <a:srgbClr val="FF0000"/>
                </a:solidFill>
              </a:rPr>
              <a:t>يعود أو لا يعود </a:t>
            </a:r>
            <a:r>
              <a:rPr lang="ar-IQ" sz="2000" dirty="0"/>
              <a:t>إلى </a:t>
            </a:r>
            <a:r>
              <a:rPr lang="ar-IQ" sz="2000" dirty="0" smtClean="0"/>
              <a:t>حالة الاتزان.</a:t>
            </a:r>
          </a:p>
          <a:p>
            <a:pPr algn="r" rtl="1"/>
            <a:r>
              <a:rPr lang="ar-IQ" sz="2000" dirty="0" smtClean="0"/>
              <a:t> </a:t>
            </a:r>
            <a:r>
              <a:rPr lang="ar-IQ" sz="2000" dirty="0"/>
              <a:t>إذا كان يميل دائمًا إلى العودة إلى التوازن ، نظرًا لإزاحة صغيرة بدرجة كافية ، يكون </a:t>
            </a:r>
            <a:r>
              <a:rPr lang="ar-IQ" sz="2000" b="1" dirty="0">
                <a:solidFill>
                  <a:srgbClr val="FF0000"/>
                </a:solidFill>
              </a:rPr>
              <a:t>التوازن مستقرًا </a:t>
            </a:r>
            <a:r>
              <a:rPr lang="ar-IQ" sz="2000" b="1" dirty="0" smtClean="0">
                <a:solidFill>
                  <a:srgbClr val="FF0000"/>
                </a:solidFill>
              </a:rPr>
              <a:t>(</a:t>
            </a:r>
            <a:r>
              <a:rPr lang="en-GB" sz="2000" b="1" dirty="0" smtClean="0">
                <a:solidFill>
                  <a:srgbClr val="FF0000"/>
                </a:solidFill>
              </a:rPr>
              <a:t>stable</a:t>
            </a:r>
            <a:r>
              <a:rPr lang="ar-IQ" sz="2000" b="1" dirty="0" smtClean="0">
                <a:solidFill>
                  <a:srgbClr val="FF0000"/>
                </a:solidFill>
              </a:rPr>
              <a:t>)</a:t>
            </a:r>
            <a:r>
              <a:rPr lang="ar-IQ" sz="2000" dirty="0" smtClean="0"/>
              <a:t> </a:t>
            </a:r>
            <a:r>
              <a:rPr lang="ar-IQ" sz="2000" dirty="0"/>
              <a:t>وإلا فهو </a:t>
            </a:r>
            <a:r>
              <a:rPr lang="ar-IQ" sz="2000" b="1" dirty="0">
                <a:solidFill>
                  <a:srgbClr val="FF0000"/>
                </a:solidFill>
              </a:rPr>
              <a:t>غير </a:t>
            </a:r>
            <a:r>
              <a:rPr lang="ar-IQ" sz="2000" b="1" dirty="0" smtClean="0">
                <a:solidFill>
                  <a:srgbClr val="FF0000"/>
                </a:solidFill>
              </a:rPr>
              <a:t>مستقر (</a:t>
            </a:r>
            <a:r>
              <a:rPr lang="en-GB" sz="2000" b="1" dirty="0">
                <a:solidFill>
                  <a:srgbClr val="FF0000"/>
                </a:solidFill>
              </a:rPr>
              <a:t>unstable</a:t>
            </a:r>
            <a:r>
              <a:rPr lang="ar-IQ" sz="2000" b="1" dirty="0" smtClean="0">
                <a:solidFill>
                  <a:srgbClr val="FF0000"/>
                </a:solidFill>
              </a:rPr>
              <a:t>)</a:t>
            </a:r>
            <a:r>
              <a:rPr lang="ar-IQ" sz="2000" dirty="0" smtClean="0"/>
              <a:t>. </a:t>
            </a:r>
          </a:p>
          <a:p>
            <a:pPr algn="r" rtl="1"/>
            <a:r>
              <a:rPr lang="ar-IQ" sz="2000" dirty="0" smtClean="0"/>
              <a:t>إذا </a:t>
            </a:r>
            <a:r>
              <a:rPr lang="ar-IQ" sz="2000" dirty="0"/>
              <a:t>لم يكن لدى النظام </a:t>
            </a:r>
            <a:r>
              <a:rPr lang="ar-IQ" sz="2000" dirty="0" smtClean="0"/>
              <a:t>ميل </a:t>
            </a:r>
            <a:r>
              <a:rPr lang="ar-IQ" sz="2000" dirty="0"/>
              <a:t>للتحرك إما باتجاه التوازن أو بعيدًا عنه ، يكون </a:t>
            </a:r>
            <a:r>
              <a:rPr lang="ar-IQ" sz="2000" b="1" dirty="0">
                <a:solidFill>
                  <a:srgbClr val="FF0000"/>
                </a:solidFill>
              </a:rPr>
              <a:t>التوازن </a:t>
            </a:r>
            <a:r>
              <a:rPr lang="ar-IQ" sz="2000" b="1" dirty="0" smtClean="0">
                <a:solidFill>
                  <a:srgbClr val="FF0000"/>
                </a:solidFill>
              </a:rPr>
              <a:t>متعادل (</a:t>
            </a:r>
            <a:r>
              <a:rPr lang="en-GB" sz="2000" b="1" dirty="0" smtClean="0">
                <a:solidFill>
                  <a:srgbClr val="FF0000"/>
                </a:solidFill>
              </a:rPr>
              <a:t>neutral</a:t>
            </a:r>
            <a:r>
              <a:rPr lang="ar-IQ" sz="2000" b="1" dirty="0" smtClean="0">
                <a:solidFill>
                  <a:srgbClr val="FF0000"/>
                </a:solidFill>
              </a:rPr>
              <a:t>)</a:t>
            </a:r>
            <a:r>
              <a:rPr lang="ar-IQ" sz="2000" dirty="0" smtClean="0"/>
              <a:t>.</a:t>
            </a:r>
            <a:endParaRPr lang="ar-IQ" sz="2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3741" y="4518632"/>
            <a:ext cx="64103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6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13899" y="43672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6171" y="643038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6840" y="36576"/>
            <a:ext cx="696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Chapter 4</a:t>
            </a:r>
            <a:r>
              <a:rPr lang="en-GB" sz="2400" b="1" dirty="0"/>
              <a:t>. Dynamics of Oscillating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4442" y="52496"/>
            <a:ext cx="329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Theoretical </a:t>
            </a:r>
            <a:r>
              <a:rPr lang="en-GB" sz="2400" b="1" dirty="0" smtClean="0"/>
              <a:t>Physics</a:t>
            </a:r>
            <a:r>
              <a:rPr lang="en-US" sz="2400" b="1" dirty="0" smtClean="0"/>
              <a:t>: 302</a:t>
            </a:r>
            <a:endParaRPr lang="en-GB" sz="2400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8352226" y="6465534"/>
            <a:ext cx="2852588" cy="365125"/>
          </a:xfrm>
        </p:spPr>
        <p:txBody>
          <a:bodyPr/>
          <a:lstStyle/>
          <a:p>
            <a:fld id="{28A17755-FF03-4D8F-84E3-395379BBB226}" type="datetime4">
              <a:rPr lang="en-GB" sz="2400" b="1" smtClean="0">
                <a:solidFill>
                  <a:schemeClr val="tx1"/>
                </a:solidFill>
              </a:rPr>
              <a:t>23 September 2023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11013750" y="6465534"/>
            <a:ext cx="600501" cy="365125"/>
          </a:xfrm>
        </p:spPr>
        <p:txBody>
          <a:bodyPr/>
          <a:lstStyle/>
          <a:p>
            <a:fld id="{27745B9E-58DD-41BB-99D9-B476307CBB4A}" type="slidenum">
              <a:rPr lang="en-GB" sz="2400" b="1" smtClean="0">
                <a:solidFill>
                  <a:schemeClr val="tx1"/>
                </a:solidFill>
              </a:rPr>
              <a:pPr/>
              <a:t>5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1798" y="6396062"/>
            <a:ext cx="339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Dr. </a:t>
            </a:r>
            <a:r>
              <a:rPr lang="en-US" sz="2400" b="1" dirty="0" err="1" smtClean="0"/>
              <a:t>Mohanned</a:t>
            </a:r>
            <a:r>
              <a:rPr lang="en-US" sz="2400" b="1" dirty="0" smtClean="0"/>
              <a:t> Al-</a:t>
            </a:r>
            <a:r>
              <a:rPr lang="en-US" sz="2400" b="1" dirty="0" err="1" smtClean="0"/>
              <a:t>Anber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-2696862" y="3216374"/>
            <a:ext cx="5773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University of BASRAH – Physics Department</a:t>
            </a:r>
            <a:endParaRPr lang="en-GB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85611" y="693709"/>
            <a:ext cx="11019702" cy="707886"/>
            <a:chOff x="785611" y="693709"/>
            <a:chExt cx="11019702" cy="707886"/>
          </a:xfrm>
        </p:grpSpPr>
        <p:sp>
          <p:nvSpPr>
            <p:cNvPr id="2" name="Rectangle 1"/>
            <p:cNvSpPr/>
            <p:nvPr/>
          </p:nvSpPr>
          <p:spPr>
            <a:xfrm>
              <a:off x="785611" y="693709"/>
              <a:ext cx="1101970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IQ" sz="2000" dirty="0"/>
                <a:t>يجب أن تكون الطاقة الكامنة هي الحد الأدنى في جميع الحالات لتحقيق توازن مستقر.إذا كان النظام متحفظًا ، فإن إجمالي الطاقة T + V ثابت ، لذلك من أجل تغيير بسيط بالقرب من </a:t>
              </a:r>
              <a:r>
                <a:rPr lang="ar-IQ" sz="2000" dirty="0" smtClean="0"/>
                <a:t>التوازن</a:t>
              </a:r>
              <a:r>
                <a:rPr lang="en-US" sz="2000" dirty="0" smtClean="0"/>
                <a:t>                  </a:t>
              </a:r>
              <a:r>
                <a:rPr lang="ar-IQ" sz="2000" dirty="0" smtClean="0"/>
                <a:t>.</a:t>
              </a:r>
              <a:endParaRPr lang="ar-IQ" sz="2000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21474" y="1122723"/>
              <a:ext cx="835394" cy="183100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656823" y="1469167"/>
            <a:ext cx="111484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000" dirty="0" smtClean="0"/>
              <a:t>وبالتالي ، ينخفض T إذا زاد V ؛ أي أن الحركة تميل إلى الإبطاء والعودة إلى وضع التوازن ، بالنظر إلى الإزاحة الصغيرة.</a:t>
            </a:r>
          </a:p>
          <a:p>
            <a:pPr algn="r" rtl="1"/>
            <a:r>
              <a:rPr lang="ar-IQ" sz="2000" dirty="0" smtClean="0"/>
              <a:t>العكس </a:t>
            </a:r>
            <a:r>
              <a:rPr lang="ar-IQ" sz="2000" dirty="0"/>
              <a:t>صحيح إذا كانت الطاقة الكامنة هي القصوى ؛ أي أن أي إزاحة تؤدي إلى انخفاض V وزيادة T ، لذلك يميل النظام إلى الابتعاد عن موضع التوازن بمعدل متزايد </a:t>
            </a:r>
            <a:r>
              <a:rPr lang="ar-IQ" sz="2000" dirty="0" smtClean="0"/>
              <a:t>باستمرار</a:t>
            </a:r>
            <a:r>
              <a:rPr lang="en-US" sz="2000" dirty="0" smtClean="0"/>
              <a:t>.</a:t>
            </a:r>
            <a:endParaRPr lang="ar-IQ" sz="20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2649325"/>
            <a:ext cx="10839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000" dirty="0"/>
              <a:t>لنظام بدرجة واحدة من الحرية. لنفترض أننا قمنا بتوسيع دالة الطاقة الكامنة V (q) كسلسلة تايلور حول النقطة q = 0 ، أي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183" y="3220894"/>
            <a:ext cx="5090587" cy="7026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823" y="3220894"/>
            <a:ext cx="4370362" cy="146765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3065" y="4167169"/>
            <a:ext cx="1310411" cy="29392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352225" y="4700269"/>
            <a:ext cx="3401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IQ" dirty="0"/>
              <a:t>الآن إذا </a:t>
            </a:r>
            <a:r>
              <a:rPr lang="ar-IQ" dirty="0" smtClean="0"/>
              <a:t>كانت (</a:t>
            </a:r>
            <a:r>
              <a:rPr lang="en-US" dirty="0" smtClean="0"/>
              <a:t>q=0</a:t>
            </a:r>
            <a:r>
              <a:rPr lang="ar-IQ" dirty="0" smtClean="0"/>
              <a:t>) موضع </a:t>
            </a:r>
            <a:r>
              <a:rPr lang="ar-IQ" dirty="0"/>
              <a:t>توازن ، </a:t>
            </a:r>
            <a:r>
              <a:rPr lang="ar-IQ" dirty="0" smtClean="0"/>
              <a:t>فعندئذٍ</a:t>
            </a:r>
            <a:endParaRPr lang="ar-IQ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3770" y="4700269"/>
            <a:ext cx="1714500" cy="4095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1841" y="4171756"/>
            <a:ext cx="1207330" cy="2515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41329" y="5245488"/>
            <a:ext cx="40862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91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13899" y="43672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6171" y="643038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6840" y="36576"/>
            <a:ext cx="696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Chapter 4</a:t>
            </a:r>
            <a:r>
              <a:rPr lang="en-GB" sz="2400" b="1" dirty="0"/>
              <a:t>. Dynamics of Oscillating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4442" y="52496"/>
            <a:ext cx="329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Theoretical </a:t>
            </a:r>
            <a:r>
              <a:rPr lang="en-GB" sz="2400" b="1" dirty="0" smtClean="0"/>
              <a:t>Physics</a:t>
            </a:r>
            <a:r>
              <a:rPr lang="en-US" sz="2400" b="1" dirty="0" smtClean="0"/>
              <a:t>: 302</a:t>
            </a:r>
            <a:endParaRPr lang="en-GB" sz="2400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8435662" y="6465534"/>
            <a:ext cx="2769151" cy="365125"/>
          </a:xfrm>
        </p:spPr>
        <p:txBody>
          <a:bodyPr/>
          <a:lstStyle/>
          <a:p>
            <a:fld id="{28A17755-FF03-4D8F-84E3-395379BBB226}" type="datetime4">
              <a:rPr lang="en-GB" sz="2400" b="1" smtClean="0">
                <a:solidFill>
                  <a:schemeClr val="tx1"/>
                </a:solidFill>
              </a:rPr>
              <a:t>23 September 2023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11013750" y="6465534"/>
            <a:ext cx="600501" cy="365125"/>
          </a:xfrm>
        </p:spPr>
        <p:txBody>
          <a:bodyPr/>
          <a:lstStyle/>
          <a:p>
            <a:fld id="{27745B9E-58DD-41BB-99D9-B476307CBB4A}" type="slidenum">
              <a:rPr lang="en-GB" sz="2400" b="1" smtClean="0">
                <a:solidFill>
                  <a:schemeClr val="tx1"/>
                </a:solidFill>
              </a:rPr>
              <a:pPr/>
              <a:t>6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1798" y="6396062"/>
            <a:ext cx="339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Dr. </a:t>
            </a:r>
            <a:r>
              <a:rPr lang="en-US" sz="2400" b="1" dirty="0" err="1" smtClean="0"/>
              <a:t>Mohanned</a:t>
            </a:r>
            <a:r>
              <a:rPr lang="en-US" sz="2400" b="1" dirty="0" smtClean="0"/>
              <a:t> Al-</a:t>
            </a:r>
            <a:r>
              <a:rPr lang="en-US" sz="2400" b="1" dirty="0" err="1" smtClean="0"/>
              <a:t>Anber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-2696862" y="3216374"/>
            <a:ext cx="5773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University of BASRAH – Physics Department</a:t>
            </a:r>
            <a:endParaRPr lang="en-GB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943842" y="648201"/>
            <a:ext cx="9861471" cy="407960"/>
            <a:chOff x="1943842" y="648201"/>
            <a:chExt cx="9861471" cy="407960"/>
          </a:xfrm>
        </p:grpSpPr>
        <p:sp>
          <p:nvSpPr>
            <p:cNvPr id="4" name="Rectangle 3"/>
            <p:cNvSpPr/>
            <p:nvPr/>
          </p:nvSpPr>
          <p:spPr>
            <a:xfrm>
              <a:off x="1943842" y="648201"/>
              <a:ext cx="98614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IQ" sz="2000" dirty="0"/>
                <a:t>إذا لم يكن </a:t>
              </a:r>
              <a:r>
                <a:rPr lang="en-US" sz="2000" dirty="0" smtClean="0"/>
                <a:t>            </a:t>
              </a:r>
              <a:r>
                <a:rPr lang="ar-IQ" sz="2000" dirty="0" smtClean="0"/>
                <a:t>صفرًا </a:t>
              </a:r>
              <a:r>
                <a:rPr lang="ar-IQ" sz="2000" dirty="0"/>
                <a:t>، فبالنسبة للإزاحة الصغيرة q من التوازن ، تكون القوة خطية تقريبًا في الإزاحة: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05860" y="683334"/>
              <a:ext cx="386635" cy="372827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559" y="530544"/>
            <a:ext cx="1968565" cy="635423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68946" y="1459595"/>
            <a:ext cx="10685172" cy="646331"/>
            <a:chOff x="1068946" y="1459595"/>
            <a:chExt cx="10685172" cy="646331"/>
          </a:xfrm>
        </p:grpSpPr>
        <p:sp>
          <p:nvSpPr>
            <p:cNvPr id="12" name="Rectangle 11"/>
            <p:cNvSpPr/>
            <p:nvPr/>
          </p:nvSpPr>
          <p:spPr>
            <a:xfrm>
              <a:off x="1068946" y="1459595"/>
              <a:ext cx="106851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IQ" dirty="0"/>
                <a:t>هذا من النوع التصالحي أو المستقر إذا كان موجبًا ، بينما إذا كان سالبًا ، تكون القوة ضد </a:t>
              </a:r>
              <a:r>
                <a:rPr lang="ar-IQ" dirty="0" smtClean="0"/>
                <a:t>الاستعادة </a:t>
              </a:r>
              <a:r>
                <a:rPr lang="ar-IQ" dirty="0"/>
                <a:t>والتوازن غير مستقر.إذا كان </a:t>
              </a:r>
              <a:r>
                <a:rPr lang="en-US" dirty="0" smtClean="0"/>
                <a:t>           </a:t>
              </a:r>
              <a:r>
                <a:rPr lang="ar-IQ" dirty="0" smtClean="0"/>
                <a:t>، </a:t>
              </a:r>
              <a:r>
                <a:rPr lang="ar-IQ" dirty="0"/>
                <a:t>فيجب علينا فحص أول </a:t>
              </a:r>
              <a:r>
                <a:rPr lang="ar-IQ" dirty="0" smtClean="0"/>
                <a:t>حد غير </a:t>
              </a:r>
              <a:r>
                <a:rPr lang="ar-IQ" dirty="0"/>
                <a:t>متلاشي في </a:t>
              </a:r>
              <a:r>
                <a:rPr lang="ar-IQ" dirty="0" smtClean="0"/>
                <a:t>المتسلسلة.</a:t>
              </a:r>
              <a:endParaRPr lang="ar-IQ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52159" y="1480735"/>
              <a:ext cx="542925" cy="304800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404" y="3090450"/>
            <a:ext cx="3486150" cy="232410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1068946" y="2353226"/>
            <a:ext cx="10722113" cy="646331"/>
            <a:chOff x="1068946" y="2353226"/>
            <a:chExt cx="10722113" cy="646331"/>
          </a:xfrm>
        </p:grpSpPr>
        <p:sp>
          <p:nvSpPr>
            <p:cNvPr id="15" name="Rectangle 14"/>
            <p:cNvSpPr/>
            <p:nvPr/>
          </p:nvSpPr>
          <p:spPr>
            <a:xfrm>
              <a:off x="1068946" y="2353226"/>
              <a:ext cx="1072211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IQ" dirty="0"/>
                <a:t>إذا كان هذا </a:t>
              </a:r>
              <a:r>
                <a:rPr lang="ar-IQ" dirty="0" smtClean="0"/>
                <a:t>الحد  زوجي او فردي بالنسبة ل </a:t>
              </a:r>
              <a:r>
                <a:rPr lang="ar-IQ" dirty="0"/>
                <a:t>n ، فإن التوازن يكون مستقرًا </a:t>
              </a:r>
              <a:r>
                <a:rPr lang="ar-IQ" dirty="0" smtClean="0"/>
                <a:t>مرة </a:t>
              </a:r>
              <a:r>
                <a:rPr lang="ar-IQ" dirty="0"/>
                <a:t>أو غير مستقر ، اعتمادًا على ما إذا كان المشتق </a:t>
              </a:r>
              <a:r>
                <a:rPr lang="ar-IQ" dirty="0" smtClean="0"/>
                <a:t>                   </a:t>
              </a:r>
              <a:r>
                <a:rPr lang="ar-IQ" dirty="0"/>
                <a:t>موجبًا أم سالبًا على التوالي.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94909" y="2385155"/>
              <a:ext cx="1400175" cy="314325"/>
            </a:xfrm>
            <a:prstGeom prst="rect">
              <a:avLst/>
            </a:prstGeom>
          </p:spPr>
        </p:pic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3456" y="3367777"/>
            <a:ext cx="6219383" cy="6439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51798" y="4157486"/>
            <a:ext cx="3437433" cy="197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21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13899" y="43672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6171" y="6430388"/>
            <a:ext cx="11491414" cy="27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6840" y="36576"/>
            <a:ext cx="696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Chapter 4</a:t>
            </a:r>
            <a:r>
              <a:rPr lang="en-GB" sz="2400" b="1" dirty="0"/>
              <a:t>. Dynamics of Oscillating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4442" y="52496"/>
            <a:ext cx="329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Theoretical </a:t>
            </a:r>
            <a:r>
              <a:rPr lang="en-GB" sz="2400" b="1" dirty="0" smtClean="0"/>
              <a:t>Physics</a:t>
            </a:r>
            <a:r>
              <a:rPr lang="en-US" sz="2400" b="1" dirty="0" smtClean="0"/>
              <a:t>: 302</a:t>
            </a:r>
            <a:endParaRPr lang="en-GB" sz="2400" b="1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8409904" y="6465534"/>
            <a:ext cx="2794909" cy="365125"/>
          </a:xfrm>
        </p:spPr>
        <p:txBody>
          <a:bodyPr/>
          <a:lstStyle/>
          <a:p>
            <a:fld id="{28A17755-FF03-4D8F-84E3-395379BBB226}" type="datetime4">
              <a:rPr lang="en-GB" sz="2400" b="1" smtClean="0">
                <a:solidFill>
                  <a:schemeClr val="tx1"/>
                </a:solidFill>
              </a:rPr>
              <a:t>23 September 2023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11013750" y="6465534"/>
            <a:ext cx="600501" cy="365125"/>
          </a:xfrm>
        </p:spPr>
        <p:txBody>
          <a:bodyPr/>
          <a:lstStyle/>
          <a:p>
            <a:fld id="{27745B9E-58DD-41BB-99D9-B476307CBB4A}" type="slidenum">
              <a:rPr lang="en-GB" sz="2400" b="1" smtClean="0">
                <a:solidFill>
                  <a:schemeClr val="tx1"/>
                </a:solidFill>
              </a:rPr>
              <a:pPr/>
              <a:t>7</a:t>
            </a:fld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1798" y="6396062"/>
            <a:ext cx="339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Dr. </a:t>
            </a:r>
            <a:r>
              <a:rPr lang="en-US" sz="2400" b="1" dirty="0" err="1" smtClean="0"/>
              <a:t>Mohanned</a:t>
            </a:r>
            <a:r>
              <a:rPr lang="en-US" sz="2400" b="1" dirty="0" smtClean="0"/>
              <a:t> Al-</a:t>
            </a:r>
            <a:r>
              <a:rPr lang="en-US" sz="2400" b="1" dirty="0" err="1" smtClean="0"/>
              <a:t>Anber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-2696862" y="3216374"/>
            <a:ext cx="5773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University of BASRAH – Physics Department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214" y="657232"/>
            <a:ext cx="6925442" cy="52918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26" y="514161"/>
            <a:ext cx="30480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94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39877</TotalTime>
  <Words>709</Words>
  <Application>Microsoft Office PowerPoint</Application>
  <PresentationFormat>Widescreen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Andalus</vt:lpstr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</dc:creator>
  <cp:lastModifiedBy>Dr Mohanned</cp:lastModifiedBy>
  <cp:revision>593</cp:revision>
  <dcterms:created xsi:type="dcterms:W3CDTF">2020-03-17T22:38:12Z</dcterms:created>
  <dcterms:modified xsi:type="dcterms:W3CDTF">2023-09-22T22:57:22Z</dcterms:modified>
</cp:coreProperties>
</file>